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reelogna Dutta" userId="637e6f3b75a197f6" providerId="LiveId" clId="{1CEAD371-900A-4E3B-9458-C13E142B5ABF}"/>
    <pc:docChg chg="modSld">
      <pc:chgData name="Sreelogna Dutta" userId="637e6f3b75a197f6" providerId="LiveId" clId="{1CEAD371-900A-4E3B-9458-C13E142B5ABF}" dt="2025-05-24T07:23:25.632" v="1" actId="207"/>
      <pc:docMkLst>
        <pc:docMk/>
      </pc:docMkLst>
      <pc:sldChg chg="modSp mod">
        <pc:chgData name="Sreelogna Dutta" userId="637e6f3b75a197f6" providerId="LiveId" clId="{1CEAD371-900A-4E3B-9458-C13E142B5ABF}" dt="2025-05-24T07:23:25.632" v="1" actId="207"/>
        <pc:sldMkLst>
          <pc:docMk/>
          <pc:sldMk cId="471662238" sldId="260"/>
        </pc:sldMkLst>
        <pc:spChg chg="mod">
          <ac:chgData name="Sreelogna Dutta" userId="637e6f3b75a197f6" providerId="LiveId" clId="{1CEAD371-900A-4E3B-9458-C13E142B5ABF}" dt="2025-05-24T07:23:25.632" v="1" actId="207"/>
          <ac:spMkLst>
            <pc:docMk/>
            <pc:sldMk cId="471662238" sldId="260"/>
            <ac:spMk id="7" creationId="{0B3EE468-C60B-9BBB-4A6B-AE769024265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D5310-F3C3-42A5-889A-E028F932AA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dirty="0"/>
              <a:t>NATURE AND DETERMINANTS OF CURRICULUM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E5309C-7D3B-0696-C3E1-8BE6854738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IN" sz="3600" dirty="0"/>
              <a:t>BY</a:t>
            </a:r>
            <a:r>
              <a:rPr lang="en-IN" dirty="0"/>
              <a:t> </a:t>
            </a:r>
          </a:p>
          <a:p>
            <a:pPr algn="ctr"/>
            <a:r>
              <a:rPr lang="en-IN" sz="2800" b="1" dirty="0"/>
              <a:t>SB, DEPARTMENT OF EDUCATION ,PLASSEY COLLEGE</a:t>
            </a:r>
          </a:p>
        </p:txBody>
      </p:sp>
    </p:spTree>
    <p:extLst>
      <p:ext uri="{BB962C8B-B14F-4D97-AF65-F5344CB8AC3E}">
        <p14:creationId xmlns:p14="http://schemas.microsoft.com/office/powerpoint/2010/main" val="126591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8105FF1-9730-128B-C41B-3813245046A2}"/>
              </a:ext>
            </a:extLst>
          </p:cNvPr>
          <p:cNvSpPr txBox="1"/>
          <p:nvPr/>
        </p:nvSpPr>
        <p:spPr>
          <a:xfrm>
            <a:off x="4073013" y="690405"/>
            <a:ext cx="61009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800" b="1" dirty="0"/>
              <a:t>NATURE OF CURRICULUM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0BD578-DAA2-AD34-A036-DF21C444E363}"/>
              </a:ext>
            </a:extLst>
          </p:cNvPr>
          <p:cNvSpPr txBox="1"/>
          <p:nvPr/>
        </p:nvSpPr>
        <p:spPr>
          <a:xfrm>
            <a:off x="1022554" y="1456473"/>
            <a:ext cx="10176387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Dynamic Nature </a:t>
            </a:r>
            <a:r>
              <a:rPr lang="en-US" sz="2000" dirty="0"/>
              <a:t>– </a:t>
            </a:r>
            <a:r>
              <a:rPr lang="en-US" sz="2400" dirty="0"/>
              <a:t>Curriculum evolves continuously in response to societal, technological, and educational changes.</a:t>
            </a:r>
            <a:endParaRPr lang="en-IN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F48C61-8605-2032-724B-44C33573C31A}"/>
              </a:ext>
            </a:extLst>
          </p:cNvPr>
          <p:cNvSpPr txBox="1"/>
          <p:nvPr/>
        </p:nvSpPr>
        <p:spPr>
          <a:xfrm>
            <a:off x="1032385" y="2459365"/>
            <a:ext cx="990845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Continuity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400" dirty="0"/>
              <a:t>– Curriculum builds progressively, connecting past learning with present and future learning experiences.</a:t>
            </a:r>
            <a:endParaRPr lang="en-IN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AE1706-02FA-F2E1-8B98-22F095F25F28}"/>
              </a:ext>
            </a:extLst>
          </p:cNvPr>
          <p:cNvSpPr txBox="1"/>
          <p:nvPr/>
        </p:nvSpPr>
        <p:spPr>
          <a:xfrm>
            <a:off x="936523" y="3639235"/>
            <a:ext cx="98298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Objective Orientation </a:t>
            </a:r>
            <a:r>
              <a:rPr lang="en-US" sz="2400" dirty="0"/>
              <a:t>– It is guided by clearly defined educational goals and outcomes</a:t>
            </a:r>
            <a:r>
              <a:rPr lang="en-US" dirty="0"/>
              <a:t>.</a:t>
            </a:r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85BEDF-E73C-51D2-1344-6E5E691233A1}"/>
              </a:ext>
            </a:extLst>
          </p:cNvPr>
          <p:cNvSpPr txBox="1"/>
          <p:nvPr/>
        </p:nvSpPr>
        <p:spPr>
          <a:xfrm>
            <a:off x="936522" y="4917428"/>
            <a:ext cx="9662651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Sequence</a:t>
            </a:r>
            <a:r>
              <a:rPr lang="en-US" sz="2400" dirty="0"/>
              <a:t> – Learning experiences are organized logically from simple to complex for effective understanding.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856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5B55EE0-9991-30B6-21E3-9390C17FECBB}"/>
              </a:ext>
            </a:extLst>
          </p:cNvPr>
          <p:cNvSpPr txBox="1"/>
          <p:nvPr/>
        </p:nvSpPr>
        <p:spPr>
          <a:xfrm>
            <a:off x="1221657" y="1259829"/>
            <a:ext cx="10154265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Life Orientation </a:t>
            </a:r>
            <a:r>
              <a:rPr lang="en-US" sz="2400" b="1" dirty="0"/>
              <a:t>– Curriculum prepares learners to face real-life challenges and promotes practical life skills</a:t>
            </a:r>
            <a:r>
              <a:rPr lang="en-US" dirty="0"/>
              <a:t>.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55942B-13B0-D7D0-A391-70BA5ABC5753}"/>
              </a:ext>
            </a:extLst>
          </p:cNvPr>
          <p:cNvSpPr txBox="1"/>
          <p:nvPr/>
        </p:nvSpPr>
        <p:spPr>
          <a:xfrm>
            <a:off x="1084007" y="2538022"/>
            <a:ext cx="1047872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General to Specific </a:t>
            </a:r>
            <a:r>
              <a:rPr lang="en-US" sz="2400" b="1" dirty="0"/>
              <a:t>– It starts with broad concepts and gradually narrows down to detailed, specific content</a:t>
            </a:r>
            <a:r>
              <a:rPr lang="en-US" dirty="0"/>
              <a:t>.</a:t>
            </a:r>
            <a:endParaRPr lang="en-IN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F4C5E0-2D5B-234C-E985-048F36BBAC9F}"/>
              </a:ext>
            </a:extLst>
          </p:cNvPr>
          <p:cNvSpPr/>
          <p:nvPr/>
        </p:nvSpPr>
        <p:spPr>
          <a:xfrm>
            <a:off x="2015613" y="3578942"/>
            <a:ext cx="1691148" cy="58010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/>
              <a:t>CURRICULUM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746C61F-43A7-DF53-130A-ECC0FE3B4E62}"/>
              </a:ext>
            </a:extLst>
          </p:cNvPr>
          <p:cNvCxnSpPr>
            <a:stCxn id="8" idx="3"/>
          </p:cNvCxnSpPr>
          <p:nvPr/>
        </p:nvCxnSpPr>
        <p:spPr>
          <a:xfrm>
            <a:off x="3706761" y="3868994"/>
            <a:ext cx="668594" cy="14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8E54D0E-EFA0-EA49-6528-E0D90453709C}"/>
              </a:ext>
            </a:extLst>
          </p:cNvPr>
          <p:cNvSpPr/>
          <p:nvPr/>
        </p:nvSpPr>
        <p:spPr>
          <a:xfrm>
            <a:off x="4375355" y="3500283"/>
            <a:ext cx="5427406" cy="10225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CURRICULUM REFERS TO THE STRUCTURE SET OF LEARNING EXPERIENCE PLANNED BY AN INSTITUTION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F741608-C417-7233-E6CB-2F652A9AA8D1}"/>
              </a:ext>
            </a:extLst>
          </p:cNvPr>
          <p:cNvCxnSpPr>
            <a:stCxn id="8" idx="2"/>
          </p:cNvCxnSpPr>
          <p:nvPr/>
        </p:nvCxnSpPr>
        <p:spPr>
          <a:xfrm>
            <a:off x="2861187" y="4159045"/>
            <a:ext cx="0" cy="363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3EADB1F5-36FB-804A-3EEE-4798D4261AE4}"/>
              </a:ext>
            </a:extLst>
          </p:cNvPr>
          <p:cNvSpPr/>
          <p:nvPr/>
        </p:nvSpPr>
        <p:spPr>
          <a:xfrm>
            <a:off x="2143434" y="4522838"/>
            <a:ext cx="1435506" cy="6980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/>
              <a:t>SYLLABUS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17C8736-9DF8-0AAA-E3AF-A8A97A0FB3AF}"/>
              </a:ext>
            </a:extLst>
          </p:cNvPr>
          <p:cNvCxnSpPr/>
          <p:nvPr/>
        </p:nvCxnSpPr>
        <p:spPr>
          <a:xfrm>
            <a:off x="3588774" y="5024284"/>
            <a:ext cx="6390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C6AC56CE-4389-0397-1981-706B3F032792}"/>
              </a:ext>
            </a:extLst>
          </p:cNvPr>
          <p:cNvSpPr/>
          <p:nvPr/>
        </p:nvSpPr>
        <p:spPr>
          <a:xfrm>
            <a:off x="4237705" y="4812890"/>
            <a:ext cx="4493342" cy="6980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SYLLABUS IS THE SUBJECT-WISE CONTENT TO BE COVERED WITHIN A TIME FRAME</a:t>
            </a:r>
            <a:r>
              <a:rPr lang="en-US" dirty="0"/>
              <a:t>.</a:t>
            </a:r>
            <a:endParaRPr lang="en-IN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4D1CA1-0BA0-AC97-8559-AC4F56D1CBB4}"/>
              </a:ext>
            </a:extLst>
          </p:cNvPr>
          <p:cNvSpPr/>
          <p:nvPr/>
        </p:nvSpPr>
        <p:spPr>
          <a:xfrm>
            <a:off x="2143434" y="5712542"/>
            <a:ext cx="1445340" cy="58010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/>
              <a:t>TOPIC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8BDE76C-2A08-D7D7-8858-C0441D4E6863}"/>
              </a:ext>
            </a:extLst>
          </p:cNvPr>
          <p:cNvCxnSpPr>
            <a:stCxn id="14" idx="2"/>
            <a:endCxn id="18" idx="0"/>
          </p:cNvCxnSpPr>
          <p:nvPr/>
        </p:nvCxnSpPr>
        <p:spPr>
          <a:xfrm>
            <a:off x="2861187" y="5220928"/>
            <a:ext cx="4917" cy="491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847AFD9-6376-E884-EB7E-C21FC3D0AF29}"/>
              </a:ext>
            </a:extLst>
          </p:cNvPr>
          <p:cNvCxnSpPr>
            <a:stCxn id="18" idx="3"/>
          </p:cNvCxnSpPr>
          <p:nvPr/>
        </p:nvCxnSpPr>
        <p:spPr>
          <a:xfrm>
            <a:off x="3588774" y="6002593"/>
            <a:ext cx="452284" cy="14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90CA3518-BF6A-A3A0-50FD-111B7A1AF645}"/>
              </a:ext>
            </a:extLst>
          </p:cNvPr>
          <p:cNvSpPr/>
          <p:nvPr/>
        </p:nvSpPr>
        <p:spPr>
          <a:xfrm>
            <a:off x="4041058" y="5786291"/>
            <a:ext cx="2703871" cy="65383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INTRODUCTION TO CURRICULUM</a:t>
            </a:r>
          </a:p>
        </p:txBody>
      </p:sp>
    </p:spTree>
    <p:extLst>
      <p:ext uri="{BB962C8B-B14F-4D97-AF65-F5344CB8AC3E}">
        <p14:creationId xmlns:p14="http://schemas.microsoft.com/office/powerpoint/2010/main" val="101012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C75A3E7-A453-69D6-17F5-4159CF7E06E0}"/>
              </a:ext>
            </a:extLst>
          </p:cNvPr>
          <p:cNvSpPr txBox="1"/>
          <p:nvPr/>
        </p:nvSpPr>
        <p:spPr>
          <a:xfrm>
            <a:off x="1359310" y="1230332"/>
            <a:ext cx="869909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Universal Principle of Learning </a:t>
            </a:r>
            <a:r>
              <a:rPr lang="en-US" sz="2400" b="1" dirty="0"/>
              <a:t>– It incorporates widely accepted theories and principles of how learning occurs best</a:t>
            </a:r>
            <a:r>
              <a:rPr lang="en-US" dirty="0"/>
              <a:t>.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BC2CE6-8BC0-9278-7BD0-6678606AD2F5}"/>
              </a:ext>
            </a:extLst>
          </p:cNvPr>
          <p:cNvSpPr txBox="1"/>
          <p:nvPr/>
        </p:nvSpPr>
        <p:spPr>
          <a:xfrm>
            <a:off x="2851356" y="2399522"/>
            <a:ext cx="709643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Behaviorism – Learning through reinforcement and repetition (e.g., B.F. Skinner).Constructivism – Learners build knowledge through experience and reflection (e.g., Jean Piaget</a:t>
            </a:r>
            <a:r>
              <a:rPr lang="en-US" dirty="0"/>
              <a:t>).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518BB5-7B04-FD77-AF5C-DACFFCFA0ADA}"/>
              </a:ext>
            </a:extLst>
          </p:cNvPr>
          <p:cNvSpPr txBox="1"/>
          <p:nvPr/>
        </p:nvSpPr>
        <p:spPr>
          <a:xfrm>
            <a:off x="474407" y="2399522"/>
            <a:ext cx="61009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8.	</a:t>
            </a:r>
            <a:r>
              <a:rPr lang="en-IN" sz="2800" b="1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20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7E40DA-D601-6738-03AF-D9F17BB1A704}"/>
              </a:ext>
            </a:extLst>
          </p:cNvPr>
          <p:cNvSpPr txBox="1"/>
          <p:nvPr/>
        </p:nvSpPr>
        <p:spPr>
          <a:xfrm>
            <a:off x="3345426" y="946044"/>
            <a:ext cx="61009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3200" b="1" i="1" dirty="0"/>
              <a:t>DETERMINANTS OF CURRICULUM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9695A7-803D-32A2-9870-771A8C2158D7}"/>
              </a:ext>
            </a:extLst>
          </p:cNvPr>
          <p:cNvSpPr txBox="1"/>
          <p:nvPr/>
        </p:nvSpPr>
        <p:spPr>
          <a:xfrm>
            <a:off x="1477296" y="1554796"/>
            <a:ext cx="864992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Learner</a:t>
            </a:r>
            <a:r>
              <a:rPr lang="en-US" sz="2400" dirty="0"/>
              <a:t> – Curriculum is designed considering the interests, needs, abilities, and developmental stages of the learners.</a:t>
            </a:r>
            <a:endParaRPr lang="en-IN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3EE468-C60B-9BBB-4A6B-AE769024265E}"/>
              </a:ext>
            </a:extLst>
          </p:cNvPr>
          <p:cNvSpPr txBox="1"/>
          <p:nvPr/>
        </p:nvSpPr>
        <p:spPr>
          <a:xfrm>
            <a:off x="1477296" y="2802645"/>
            <a:ext cx="905305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Social, Physical and Biological Environment </a:t>
            </a:r>
            <a:r>
              <a:rPr lang="en-US" sz="2400" dirty="0"/>
              <a:t>– Curriculum reflects societal norms, adapts to the physical setting, and considers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highlight>
                  <a:srgbClr val="FFFF00"/>
                </a:highlight>
              </a:rPr>
              <a:t>human biological development</a:t>
            </a:r>
            <a:r>
              <a:rPr lang="en-US" sz="2400" dirty="0"/>
              <a:t>.</a:t>
            </a:r>
            <a:endParaRPr lang="en-IN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989C99-40DE-B106-6513-B24C89165529}"/>
              </a:ext>
            </a:extLst>
          </p:cNvPr>
          <p:cNvSpPr txBox="1"/>
          <p:nvPr/>
        </p:nvSpPr>
        <p:spPr>
          <a:xfrm>
            <a:off x="1359310" y="4379874"/>
            <a:ext cx="917103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Economic and Political Determinant </a:t>
            </a:r>
            <a:r>
              <a:rPr lang="en-US" sz="2400" dirty="0"/>
              <a:t>– Economic demands and political policies influence curriculum goals, content, and skill development.</a:t>
            </a:r>
            <a:endParaRPr lang="en-IN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8F1567-4ECE-9C89-FF7A-9A0604FEA19C}"/>
              </a:ext>
            </a:extLst>
          </p:cNvPr>
          <p:cNvSpPr txBox="1"/>
          <p:nvPr/>
        </p:nvSpPr>
        <p:spPr>
          <a:xfrm>
            <a:off x="3817374" y="5350724"/>
            <a:ext cx="61009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inclusion of coding and entrepreneurship in school curriculum reflects economic needs and government policy priorities.</a:t>
            </a:r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AA5BD1-1A9B-8BF8-878F-119769231492}"/>
              </a:ext>
            </a:extLst>
          </p:cNvPr>
          <p:cNvSpPr txBox="1"/>
          <p:nvPr/>
        </p:nvSpPr>
        <p:spPr>
          <a:xfrm>
            <a:off x="1949245" y="5489223"/>
            <a:ext cx="61009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471662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5228892-F5FD-4435-F5EA-84D91C23BE47}"/>
              </a:ext>
            </a:extLst>
          </p:cNvPr>
          <p:cNvSpPr txBox="1"/>
          <p:nvPr/>
        </p:nvSpPr>
        <p:spPr>
          <a:xfrm>
            <a:off x="1064341" y="1328655"/>
            <a:ext cx="978063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Moral Value </a:t>
            </a:r>
            <a:r>
              <a:rPr lang="en-US" sz="2400" dirty="0"/>
              <a:t>– Curriculum promotes ethical behavior, integrity, and respect for others as essential human values</a:t>
            </a:r>
            <a:r>
              <a:rPr lang="en-US" dirty="0"/>
              <a:t>.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A44821-28BA-F968-26A3-15883DA79AFE}"/>
              </a:ext>
            </a:extLst>
          </p:cNvPr>
          <p:cNvSpPr txBox="1"/>
          <p:nvPr/>
        </p:nvSpPr>
        <p:spPr>
          <a:xfrm>
            <a:off x="1319980" y="2505670"/>
            <a:ext cx="9289025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Religious Determinant </a:t>
            </a:r>
            <a:r>
              <a:rPr lang="en-US" sz="2400" dirty="0"/>
              <a:t>– Religious beliefs and cultural traditions may shape curriculum content to reflect moral and spiritual education</a:t>
            </a:r>
            <a:r>
              <a:rPr lang="en-US" dirty="0"/>
              <a:t>.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DE85B9-A205-88A5-D9B2-F16894A46C7D}"/>
              </a:ext>
            </a:extLst>
          </p:cNvPr>
          <p:cNvSpPr txBox="1"/>
          <p:nvPr/>
        </p:nvSpPr>
        <p:spPr>
          <a:xfrm>
            <a:off x="2904201" y="3757222"/>
            <a:ext cx="778346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2400" dirty="0"/>
              <a:t>Teaching stories from religious texts  to instill values such as honesty and compassion in students</a:t>
            </a:r>
            <a:r>
              <a:rPr lang="en-US" dirty="0"/>
              <a:t>.</a:t>
            </a:r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4E1D2B-FA69-3B43-51BE-EBB0C1CAB0A1}"/>
              </a:ext>
            </a:extLst>
          </p:cNvPr>
          <p:cNvSpPr txBox="1"/>
          <p:nvPr/>
        </p:nvSpPr>
        <p:spPr>
          <a:xfrm>
            <a:off x="936523" y="4172720"/>
            <a:ext cx="61009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149165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FCBD0B-7793-BCB3-60D8-06513F1254D4}"/>
              </a:ext>
            </a:extLst>
          </p:cNvPr>
          <p:cNvSpPr txBox="1"/>
          <p:nvPr/>
        </p:nvSpPr>
        <p:spPr>
          <a:xfrm>
            <a:off x="4830097" y="896882"/>
            <a:ext cx="61009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800" dirty="0"/>
              <a:t>FLOW CHART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830D38-9AE6-19BD-7614-6FC300FC70FB}"/>
              </a:ext>
            </a:extLst>
          </p:cNvPr>
          <p:cNvSpPr/>
          <p:nvPr/>
        </p:nvSpPr>
        <p:spPr>
          <a:xfrm>
            <a:off x="1720645" y="1936955"/>
            <a:ext cx="1032387" cy="7177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LEARNER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CCCF00-DBE8-CA10-6F7F-F21CA1EAE199}"/>
              </a:ext>
            </a:extLst>
          </p:cNvPr>
          <p:cNvSpPr/>
          <p:nvPr/>
        </p:nvSpPr>
        <p:spPr>
          <a:xfrm>
            <a:off x="1838631" y="3313471"/>
            <a:ext cx="2074607" cy="95372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SOCIAL, PHYSICAL AND BIOLOGICAL ENVIRONMENT</a:t>
            </a:r>
            <a:endParaRPr lang="en-IN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A113CC8-13CA-207B-EC1B-C1BD02614CB2}"/>
              </a:ext>
            </a:extLst>
          </p:cNvPr>
          <p:cNvCxnSpPr>
            <a:stCxn id="4" idx="2"/>
          </p:cNvCxnSpPr>
          <p:nvPr/>
        </p:nvCxnSpPr>
        <p:spPr>
          <a:xfrm>
            <a:off x="2236839" y="2654710"/>
            <a:ext cx="34413" cy="658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076E41EF-364B-F219-582E-DD3BF6FDEDDE}"/>
              </a:ext>
            </a:extLst>
          </p:cNvPr>
          <p:cNvSpPr/>
          <p:nvPr/>
        </p:nvSpPr>
        <p:spPr>
          <a:xfrm>
            <a:off x="3667432" y="4611329"/>
            <a:ext cx="2428568" cy="89750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/>
              <a:t>ECONOMIC AND POLITICAL DETERMINANT</a:t>
            </a:r>
            <a:endParaRPr lang="en-IN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0C7BBE8-DF47-224E-1E15-FEAD7726AD0C}"/>
              </a:ext>
            </a:extLst>
          </p:cNvPr>
          <p:cNvCxnSpPr/>
          <p:nvPr/>
        </p:nvCxnSpPr>
        <p:spPr>
          <a:xfrm>
            <a:off x="3746090" y="4267200"/>
            <a:ext cx="0" cy="324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0BA14BAA-ECD8-0CCE-D1B8-5D48C6061A6A}"/>
              </a:ext>
            </a:extLst>
          </p:cNvPr>
          <p:cNvSpPr/>
          <p:nvPr/>
        </p:nvSpPr>
        <p:spPr>
          <a:xfrm>
            <a:off x="6813755" y="4748981"/>
            <a:ext cx="1966451" cy="75985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/>
              <a:t>MORAL VALUE</a:t>
            </a:r>
            <a:endParaRPr lang="en-IN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E9FA2AD-6165-E6C9-2616-BAB0DEFF38FB}"/>
              </a:ext>
            </a:extLst>
          </p:cNvPr>
          <p:cNvCxnSpPr>
            <a:stCxn id="10" idx="3"/>
          </p:cNvCxnSpPr>
          <p:nvPr/>
        </p:nvCxnSpPr>
        <p:spPr>
          <a:xfrm>
            <a:off x="6096000" y="5060082"/>
            <a:ext cx="717755" cy="13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0FF183E0-F59F-82BD-ED55-E5E907EBEBDB}"/>
              </a:ext>
            </a:extLst>
          </p:cNvPr>
          <p:cNvSpPr/>
          <p:nvPr/>
        </p:nvSpPr>
        <p:spPr>
          <a:xfrm>
            <a:off x="8573729" y="3313471"/>
            <a:ext cx="1966451" cy="75985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/>
              <a:t>RELIGIOUS DETEMINANT</a:t>
            </a:r>
            <a:endParaRPr lang="en-IN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9F3F915-8A72-24FD-3B19-307A7D253855}"/>
              </a:ext>
            </a:extLst>
          </p:cNvPr>
          <p:cNvCxnSpPr/>
          <p:nvPr/>
        </p:nvCxnSpPr>
        <p:spPr>
          <a:xfrm flipV="1">
            <a:off x="8681884" y="4090219"/>
            <a:ext cx="0" cy="658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DECA9A7C-6663-BCC9-F8ED-6989E565D021}"/>
              </a:ext>
            </a:extLst>
          </p:cNvPr>
          <p:cNvSpPr/>
          <p:nvPr/>
        </p:nvSpPr>
        <p:spPr>
          <a:xfrm>
            <a:off x="4830097" y="2133600"/>
            <a:ext cx="2947219" cy="139618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>
                <a:solidFill>
                  <a:schemeClr val="accent3">
                    <a:lumMod val="75000"/>
                  </a:schemeClr>
                </a:solidFill>
              </a:rPr>
              <a:t>DETERMINANTS OF CURRICULUM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536D01A-069D-6E7B-7EA6-E7E5B239E26C}"/>
              </a:ext>
            </a:extLst>
          </p:cNvPr>
          <p:cNvCxnSpPr>
            <a:stCxn id="4" idx="3"/>
            <a:endCxn id="22" idx="2"/>
          </p:cNvCxnSpPr>
          <p:nvPr/>
        </p:nvCxnSpPr>
        <p:spPr>
          <a:xfrm>
            <a:off x="2753032" y="2295833"/>
            <a:ext cx="2077065" cy="535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44650BF-4147-CD83-E01F-33DBB6B2AAE2}"/>
              </a:ext>
            </a:extLst>
          </p:cNvPr>
          <p:cNvCxnSpPr>
            <a:stCxn id="7" idx="3"/>
          </p:cNvCxnSpPr>
          <p:nvPr/>
        </p:nvCxnSpPr>
        <p:spPr>
          <a:xfrm flipV="1">
            <a:off x="3913238" y="3165987"/>
            <a:ext cx="1084008" cy="624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C401C6F-4080-86C7-F17A-86A2E8538382}"/>
              </a:ext>
            </a:extLst>
          </p:cNvPr>
          <p:cNvCxnSpPr>
            <a:stCxn id="10" idx="0"/>
          </p:cNvCxnSpPr>
          <p:nvPr/>
        </p:nvCxnSpPr>
        <p:spPr>
          <a:xfrm flipV="1">
            <a:off x="4881716" y="3529781"/>
            <a:ext cx="742336" cy="1081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B34DE81-615E-2847-1ECD-DAD1B2B17B84}"/>
              </a:ext>
            </a:extLst>
          </p:cNvPr>
          <p:cNvCxnSpPr>
            <a:stCxn id="13" idx="0"/>
          </p:cNvCxnSpPr>
          <p:nvPr/>
        </p:nvCxnSpPr>
        <p:spPr>
          <a:xfrm flipH="1" flipV="1">
            <a:off x="7020232" y="3429000"/>
            <a:ext cx="776749" cy="1319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1F31217-17F5-9149-8913-4341A55FC2C2}"/>
              </a:ext>
            </a:extLst>
          </p:cNvPr>
          <p:cNvCxnSpPr/>
          <p:nvPr/>
        </p:nvCxnSpPr>
        <p:spPr>
          <a:xfrm flipH="1" flipV="1">
            <a:off x="7777316" y="3008671"/>
            <a:ext cx="796413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765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75</TotalTime>
  <Words>364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Tw Cen MT</vt:lpstr>
      <vt:lpstr>Circuit</vt:lpstr>
      <vt:lpstr>NATURE AND DETERMINANTS OF CURRICULUM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Sreelogna Dutta</dc:creator>
  <cp:lastModifiedBy>Sreelogna Dutta</cp:lastModifiedBy>
  <cp:revision>4</cp:revision>
  <dcterms:created xsi:type="dcterms:W3CDTF">2025-05-23T04:19:44Z</dcterms:created>
  <dcterms:modified xsi:type="dcterms:W3CDTF">2025-05-24T07:23:29Z</dcterms:modified>
</cp:coreProperties>
</file>